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9" r:id="rId12"/>
    <p:sldId id="300" r:id="rId13"/>
    <p:sldId id="297" r:id="rId14"/>
    <p:sldId id="278" r:id="rId15"/>
    <p:sldId id="279" r:id="rId16"/>
    <p:sldId id="298" r:id="rId17"/>
    <p:sldId id="283" r:id="rId18"/>
    <p:sldId id="261" r:id="rId19"/>
    <p:sldId id="260" r:id="rId20"/>
    <p:sldId id="270" r:id="rId21"/>
    <p:sldId id="269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F91B-5D4A-4D27-9AB2-34599D603F11}" type="datetimeFigureOut">
              <a:rPr lang="en-US" smtClean="0"/>
              <a:t>11/23/2019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F948-0083-4D22-9007-01276C81B8C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00570"/>
          </a:xfrm>
          <a:solidFill>
            <a:srgbClr val="FFC000"/>
          </a:solidFill>
        </p:spPr>
        <p:txBody>
          <a:bodyPr/>
          <a:lstStyle/>
          <a:p>
            <a:pPr rtl="1"/>
            <a:r>
              <a:rPr lang="fa-IR" sz="3200" dirty="0" smtClean="0">
                <a:cs typeface="B Nazanin" pitchFamily="2" charset="-78"/>
              </a:rPr>
              <a:t>بسمه تعالی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sz="6000" dirty="0" smtClean="0">
                <a:solidFill>
                  <a:schemeClr val="bg2">
                    <a:lumMod val="25000"/>
                  </a:schemeClr>
                </a:solidFill>
                <a:cs typeface="B Titr" pitchFamily="2" charset="-78"/>
              </a:rPr>
              <a:t>طــلاق؛</a:t>
            </a: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آسیبی اجتماعی که خانواده های مذهبی </a:t>
            </a:r>
            <a:b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را هم درگیـــــر کرده است!!</a:t>
            </a:r>
            <a:b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CA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9144000" cy="2357430"/>
          </a:xfrm>
          <a:solidFill>
            <a:srgbClr val="FFFF00"/>
          </a:solidFill>
        </p:spPr>
        <p:txBody>
          <a:bodyPr>
            <a:noAutofit/>
          </a:bodyPr>
          <a:lstStyle/>
          <a:p>
            <a:pPr rtl="1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محمدصادق فتح اللهــــــی</a:t>
            </a:r>
          </a:p>
          <a:p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دکتری جامعه شناسی توسعه فرهنگی و اجتماعی</a:t>
            </a:r>
          </a:p>
          <a:p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از دانشگاه تهـــــران</a:t>
            </a:r>
            <a:endParaRPr lang="en-CA" sz="36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ادامه گونه های درحال ظهور خانواده درایران:</a:t>
            </a:r>
            <a:endParaRPr lang="en-CA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8- خانواده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فرزند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محور: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>
                <a:cs typeface="B Nazanin" pitchFamily="2" charset="-78"/>
              </a:rPr>
              <a:t>اگر در </a:t>
            </a:r>
            <a:r>
              <a:rPr lang="fa-IR" b="1" dirty="0" smtClean="0">
                <a:cs typeface="B Nazanin" pitchFamily="2" charset="-78"/>
              </a:rPr>
              <a:t>خانواده های </a:t>
            </a:r>
            <a:r>
              <a:rPr lang="fa-IR" b="1" dirty="0">
                <a:cs typeface="B Nazanin" pitchFamily="2" charset="-78"/>
              </a:rPr>
              <a:t>پدرسالار، پدر و مصالح او در مركز توجه و اهمیت قرار دارد، در خانواده های فرزند محور كودك و </a:t>
            </a:r>
            <a:r>
              <a:rPr lang="fa-IR" b="1" dirty="0" smtClean="0">
                <a:cs typeface="B Nazanin" pitchFamily="2" charset="-78"/>
              </a:rPr>
              <a:t>نیازهای عمدتا مقطعی بجای مصالح وی </a:t>
            </a:r>
            <a:r>
              <a:rPr lang="fa-IR" b="1" dirty="0">
                <a:cs typeface="B Nazanin" pitchFamily="2" charset="-78"/>
              </a:rPr>
              <a:t>در مركز توجه خانواده است. </a:t>
            </a:r>
            <a:endParaRPr lang="fa-IR" b="1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9-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 خانواده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زنانه: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>
                <a:cs typeface="B Nazanin" pitchFamily="2" charset="-78"/>
              </a:rPr>
              <a:t>امروزه تجربه زنانه </a:t>
            </a:r>
            <a:r>
              <a:rPr lang="fa-IR" b="1" dirty="0" smtClean="0">
                <a:cs typeface="B Nazanin" pitchFamily="2" charset="-78"/>
              </a:rPr>
              <a:t>وخواست‌ها،علایق،ذائقه،احساسات وزبان </a:t>
            </a:r>
            <a:r>
              <a:rPr lang="fa-IR" b="1" dirty="0">
                <a:cs typeface="B Nazanin" pitchFamily="2" charset="-78"/>
              </a:rPr>
              <a:t>زنانه </a:t>
            </a:r>
            <a:r>
              <a:rPr lang="fa-IR" b="1" dirty="0" smtClean="0">
                <a:cs typeface="B Nazanin" pitchFamily="2" charset="-78"/>
              </a:rPr>
              <a:t>بصورت </a:t>
            </a:r>
            <a:r>
              <a:rPr lang="fa-IR" b="1" dirty="0">
                <a:cs typeface="B Nazanin" pitchFamily="2" charset="-78"/>
              </a:rPr>
              <a:t>گسترده‌ای </a:t>
            </a:r>
            <a:r>
              <a:rPr lang="fa-IR" b="1" dirty="0" smtClean="0">
                <a:cs typeface="B Nazanin" pitchFamily="2" charset="-78"/>
              </a:rPr>
              <a:t>درحال </a:t>
            </a:r>
            <a:r>
              <a:rPr lang="fa-IR" b="1" dirty="0">
                <a:cs typeface="B Nazanin" pitchFamily="2" charset="-78"/>
              </a:rPr>
              <a:t>توسعه است. اگرچه زنان در گذشته در عرصه عمومی جایگاه چندانی نداشتند اما در حال حاضر جایگاه زن در حوزه‌های درون و بیرون خانواده در حال وسعت یافتن </a:t>
            </a:r>
            <a:r>
              <a:rPr lang="fa-IR" b="1" dirty="0" smtClean="0">
                <a:cs typeface="B Nazanin" pitchFamily="2" charset="-78"/>
              </a:rPr>
              <a:t>است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10- عرفی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شدن خانواده و خانواده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عرفی: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>
                <a:cs typeface="B Nazanin" pitchFamily="2" charset="-78"/>
              </a:rPr>
              <a:t>درفضای جدیدزیستی </a:t>
            </a:r>
            <a:r>
              <a:rPr lang="fa-IR" b="1" dirty="0">
                <a:cs typeface="B Nazanin" pitchFamily="2" charset="-78"/>
              </a:rPr>
              <a:t>خانواده های </a:t>
            </a:r>
            <a:r>
              <a:rPr lang="fa-IR" b="1" dirty="0" smtClean="0">
                <a:cs typeface="B Nazanin" pitchFamily="2" charset="-78"/>
              </a:rPr>
              <a:t>ایرانی ؛ شاهد </a:t>
            </a:r>
            <a:r>
              <a:rPr lang="fa-IR" b="1" dirty="0">
                <a:cs typeface="B Nazanin" pitchFamily="2" charset="-78"/>
              </a:rPr>
              <a:t>تحول ارزشهای دینی </a:t>
            </a:r>
            <a:r>
              <a:rPr lang="fa-IR" b="1" dirty="0" smtClean="0">
                <a:cs typeface="B Nazanin" pitchFamily="2" charset="-78"/>
              </a:rPr>
              <a:t>وگرایش </a:t>
            </a:r>
            <a:r>
              <a:rPr lang="fa-IR" b="1" dirty="0">
                <a:cs typeface="B Nazanin" pitchFamily="2" charset="-78"/>
              </a:rPr>
              <a:t>به </a:t>
            </a:r>
            <a:r>
              <a:rPr lang="fa-IR" b="1" dirty="0" smtClean="0">
                <a:cs typeface="B Nazanin" pitchFamily="2" charset="-78"/>
              </a:rPr>
              <a:t>امورزمینی دربرابر امورآسمانی </a:t>
            </a:r>
            <a:r>
              <a:rPr lang="fa-IR" b="1" dirty="0">
                <a:cs typeface="B Nazanin" pitchFamily="2" charset="-78"/>
              </a:rPr>
              <a:t>هستیم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11-خانواده جدامکانی یا دور زی:</a:t>
            </a: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اشکال </a:t>
            </a:r>
            <a:r>
              <a:rPr lang="fa-IR" b="1" dirty="0">
                <a:cs typeface="B Nazanin" pitchFamily="2" charset="-78"/>
              </a:rPr>
              <a:t>گسترده‌ای از خانواده‌های هسته‌ای و گسترده که زیر یک سقف زندگی نمی‌کنند یا به صورت فصلی و گذرا با هم هستند. </a:t>
            </a:r>
            <a:endParaRPr lang="en-CA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تغییر سبک زندگی و سبک ازدواج باعث افزایش طلاق در جامعه شده است</a:t>
            </a:r>
            <a:endParaRPr lang="en-CA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B Nazanin" pitchFamily="2" charset="-78"/>
              </a:rPr>
              <a:t>در ازدواج های امروزی </a:t>
            </a:r>
            <a:r>
              <a:rPr lang="fa-IR" b="1" dirty="0">
                <a:cs typeface="B Nazanin" pitchFamily="2" charset="-78"/>
              </a:rPr>
              <a:t>آشنایی اولیه </a:t>
            </a:r>
            <a:r>
              <a:rPr lang="fa-IR" b="1" dirty="0" smtClean="0">
                <a:cs typeface="B Nazanin" pitchFamily="2" charset="-78"/>
              </a:rPr>
              <a:t>خارج از خانواده وحتی توسط </a:t>
            </a:r>
            <a:r>
              <a:rPr lang="fa-IR" b="1" dirty="0">
                <a:cs typeface="B Nazanin" pitchFamily="2" charset="-78"/>
              </a:rPr>
              <a:t>اینترنت و شبکه های اجتماعی صورت می گیرد و خانواده ها هیچ نقشی در آن ندارند، بنابراین تغییر سبک زندگی و سبک ازدواج یکی از مسایلی است که امروزه باعث افزایش آمار طلاق در جامعه شده است.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برخی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از زوج ها با کمترین آشنایی از خانواده ها ازدواج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میکنند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و در ادامه با کوچکترین مشکلی هم تصمیم به طلاق می گیرند لذا شناخت خانواده ها از یکدیگر و نقش پررنگ آنها در انتخاب همسر یکی از مولفه های آمار پایین طلاق در گذشته بود که متاسفانه امروزه این فرهنگ از جامعه ما رخت بربسته است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.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>
                <a:cs typeface="B Titr" pitchFamily="2" charset="-78"/>
              </a:rPr>
              <a:t>وضعیت خانواده های مذهبی در این میان چگونه است؟</a:t>
            </a:r>
            <a:endParaRPr lang="en-CA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شبکه های اجتماعی جایگزین روابط فامیلی شده اند!</a:t>
            </a:r>
            <a:endParaRPr lang="en-CA" sz="3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    راحت طلبی ، بی قیدی و فردگرایی مفرط </a:t>
            </a:r>
            <a:r>
              <a:rPr lang="fa-IR" b="1" dirty="0">
                <a:cs typeface="B Nazanin" pitchFamily="2" charset="-78"/>
              </a:rPr>
              <a:t>نیز یکی از دلایل افزایش طلاق در جامعه امروز ماست، هر چقدر زندگی ها مدرن تر می شود خطوطی که افراد دور خود می کشند و خود را محدودتر می کنند بیشتر می شود و روابط اجتماعی کمتر. </a:t>
            </a: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در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حال حاضر شبکه های اجتماعی جایگزین روابط فامیلی شده است یعنی خود این ارتباطات با تغییر سبک زندگی موجب افزایش آمار طلاق در جامعه شده است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3600" b="1" dirty="0" smtClean="0">
                <a:cs typeface="B Nazanin" pitchFamily="2" charset="-78"/>
              </a:rPr>
              <a:t>سوال اینست که آیا خانواده های مذهبی هم باشدت کم یا بیش درگیر این موضوع شده اند یانه؟ اگر پاسخ مثبت است چرا باید انتظار نتایج دیگری داشته باشیم؟</a:t>
            </a:r>
            <a:endParaRPr lang="en-CA" sz="36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یکی از زمینه های تعمیق آسیبها؛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cs typeface="B Titr" pitchFamily="2" charset="-78"/>
              </a:rPr>
              <a:t>فرزندان </a:t>
            </a:r>
            <a:r>
              <a:rPr lang="fa-IR" dirty="0" smtClean="0">
                <a:cs typeface="B Titr" pitchFamily="2" charset="-78"/>
              </a:rPr>
              <a:t>طلاق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074" name="Picture 2" descr="C:\Users\dr-fatolahi\Pictures\Sample Pictures\trah-300x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rtl="1"/>
            <a:r>
              <a:rPr lang="fa-IR" sz="4800" b="1" dirty="0" smtClean="0">
                <a:solidFill>
                  <a:srgbClr val="FF0000"/>
                </a:solidFill>
                <a:cs typeface="B Titr" pitchFamily="2" charset="-78"/>
              </a:rPr>
              <a:t>سطح </a:t>
            </a:r>
            <a:r>
              <a:rPr lang="fa-IR" sz="4800" b="1" dirty="0">
                <a:solidFill>
                  <a:srgbClr val="FF0000"/>
                </a:solidFill>
                <a:cs typeface="B Titr" pitchFamily="2" charset="-78"/>
              </a:rPr>
              <a:t>بندی تقیدات مذهبی در خانواده </a:t>
            </a:r>
            <a:r>
              <a:rPr lang="fa-IR" sz="4800" b="1" dirty="0" smtClean="0">
                <a:solidFill>
                  <a:srgbClr val="FF0000"/>
                </a:solidFill>
                <a:cs typeface="B Titr" pitchFamily="2" charset="-78"/>
              </a:rPr>
              <a:t>ها(1)</a:t>
            </a:r>
            <a:endParaRPr lang="en-CA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algn="r" rtl="1">
              <a:buNone/>
            </a:pPr>
            <a:r>
              <a:rPr lang="fa-IR" sz="3000" b="1" dirty="0" smtClean="0">
                <a:cs typeface="B Titr" pitchFamily="2" charset="-78"/>
              </a:rPr>
              <a:t>1- خانواده </a:t>
            </a:r>
            <a:r>
              <a:rPr lang="fa-IR" sz="3000" b="1" dirty="0">
                <a:cs typeface="B Titr" pitchFamily="2" charset="-78"/>
              </a:rPr>
              <a:t>ای که هم والدین و هم فرزندان در عمل و گفتار وباورهای درونی اعتقادات محکم وریشه ای دارند.</a:t>
            </a:r>
            <a:endParaRPr lang="en-CA" sz="3000" dirty="0">
              <a:cs typeface="B Titr" pitchFamily="2" charset="-78"/>
            </a:endParaRPr>
          </a:p>
          <a:p>
            <a:pPr lvl="0" algn="r" rtl="1">
              <a:buNone/>
            </a:pPr>
            <a:r>
              <a:rPr lang="fa-IR" sz="3000" b="1" dirty="0" smtClean="0">
                <a:solidFill>
                  <a:srgbClr val="FF0000"/>
                </a:solidFill>
                <a:cs typeface="B Titr" pitchFamily="2" charset="-78"/>
              </a:rPr>
              <a:t>2- خانواده </a:t>
            </a:r>
            <a:r>
              <a:rPr lang="fa-IR" sz="3000" b="1" dirty="0">
                <a:solidFill>
                  <a:srgbClr val="FF0000"/>
                </a:solidFill>
                <a:cs typeface="B Titr" pitchFamily="2" charset="-78"/>
              </a:rPr>
              <a:t>هایی که والدین </a:t>
            </a:r>
            <a:r>
              <a:rPr lang="fa-IR" sz="3000" b="1" dirty="0" smtClean="0">
                <a:solidFill>
                  <a:srgbClr val="FF0000"/>
                </a:solidFill>
                <a:cs typeface="B Titr" pitchFamily="2" charset="-78"/>
              </a:rPr>
              <a:t>درآنها </a:t>
            </a:r>
            <a:r>
              <a:rPr lang="fa-IR" sz="3000" b="1" dirty="0">
                <a:solidFill>
                  <a:srgbClr val="FF0000"/>
                </a:solidFill>
                <a:cs typeface="B Titr" pitchFamily="2" charset="-78"/>
              </a:rPr>
              <a:t>اعتقادات محکم وریشه ای داشته اما نتوانسته اند فرزندانشان را همانند خویش تربیت </a:t>
            </a:r>
            <a:r>
              <a:rPr lang="fa-IR" sz="3000" b="1" dirty="0" smtClean="0">
                <a:solidFill>
                  <a:srgbClr val="FF0000"/>
                </a:solidFill>
                <a:cs typeface="B Titr" pitchFamily="2" charset="-78"/>
              </a:rPr>
              <a:t>کنند واندکی تفاوت در سبک رفتار وجود داد.</a:t>
            </a:r>
            <a:endParaRPr lang="en-CA" sz="3000" dirty="0">
              <a:solidFill>
                <a:srgbClr val="FF0000"/>
              </a:solidFill>
              <a:cs typeface="B Titr" pitchFamily="2" charset="-78"/>
            </a:endParaRPr>
          </a:p>
          <a:p>
            <a:pPr lvl="0" algn="r" rtl="1">
              <a:buNone/>
            </a:pPr>
            <a:r>
              <a:rPr lang="fa-IR" sz="3000" b="1" dirty="0" smtClean="0">
                <a:cs typeface="B Titr" pitchFamily="2" charset="-78"/>
              </a:rPr>
              <a:t>3- خانواده </a:t>
            </a:r>
            <a:r>
              <a:rPr lang="fa-IR" sz="3000" b="1" dirty="0">
                <a:cs typeface="B Titr" pitchFamily="2" charset="-78"/>
              </a:rPr>
              <a:t>هایی که والدین ظواهر دینی را رعایت کرده اما در چهارچوب خصوصی خانه تقیدات محکم </a:t>
            </a:r>
            <a:r>
              <a:rPr lang="fa-IR" sz="3000" b="1" dirty="0" smtClean="0">
                <a:cs typeface="B Titr" pitchFamily="2" charset="-78"/>
              </a:rPr>
              <a:t>ندارند.</a:t>
            </a:r>
            <a:endParaRPr lang="en-CA" sz="3000" dirty="0">
              <a:cs typeface="B Titr" pitchFamily="2" charset="-78"/>
            </a:endParaRPr>
          </a:p>
          <a:p>
            <a:pPr lvl="0" algn="r" rtl="1">
              <a:buNone/>
            </a:pPr>
            <a:r>
              <a:rPr lang="fa-IR" sz="3000" b="1" dirty="0" smtClean="0">
                <a:solidFill>
                  <a:srgbClr val="FF0000"/>
                </a:solidFill>
                <a:cs typeface="B Titr" pitchFamily="2" charset="-78"/>
              </a:rPr>
              <a:t>4- خانواده </a:t>
            </a:r>
            <a:r>
              <a:rPr lang="fa-IR" sz="3000" b="1" dirty="0">
                <a:solidFill>
                  <a:srgbClr val="FF0000"/>
                </a:solidFill>
                <a:cs typeface="B Titr" pitchFamily="2" charset="-78"/>
              </a:rPr>
              <a:t>هایی که والدین ضمن پایبندی به برخی </a:t>
            </a:r>
            <a:r>
              <a:rPr lang="fa-IR" sz="3000" b="1" dirty="0" smtClean="0">
                <a:solidFill>
                  <a:srgbClr val="FF0000"/>
                </a:solidFill>
                <a:cs typeface="B Titr" pitchFamily="2" charset="-78"/>
              </a:rPr>
              <a:t>ارزشهابا فرزندان خودتفاوتهای </a:t>
            </a:r>
            <a:r>
              <a:rPr lang="fa-IR" sz="3000" b="1" dirty="0">
                <a:solidFill>
                  <a:srgbClr val="FF0000"/>
                </a:solidFill>
                <a:cs typeface="B Titr" pitchFamily="2" charset="-78"/>
              </a:rPr>
              <a:t>تربیتی </a:t>
            </a:r>
            <a:r>
              <a:rPr lang="fa-IR" sz="3000" b="1" dirty="0" smtClean="0">
                <a:solidFill>
                  <a:srgbClr val="FF0000"/>
                </a:solidFill>
                <a:cs typeface="B Titr" pitchFamily="2" charset="-78"/>
              </a:rPr>
              <a:t>وشکاف </a:t>
            </a:r>
            <a:r>
              <a:rPr lang="fa-IR" sz="3000" b="1" dirty="0">
                <a:solidFill>
                  <a:srgbClr val="FF0000"/>
                </a:solidFill>
                <a:cs typeface="B Titr" pitchFamily="2" charset="-78"/>
              </a:rPr>
              <a:t>نسلی </a:t>
            </a:r>
            <a:r>
              <a:rPr lang="fa-IR" sz="3000" b="1" dirty="0" smtClean="0">
                <a:solidFill>
                  <a:srgbClr val="FF0000"/>
                </a:solidFill>
                <a:cs typeface="B Titr" pitchFamily="2" charset="-78"/>
              </a:rPr>
              <a:t>پیداکرده اند.</a:t>
            </a:r>
            <a:endParaRPr lang="en-CA" sz="3000" dirty="0">
              <a:solidFill>
                <a:srgbClr val="FF0000"/>
              </a:solidFill>
              <a:cs typeface="B Titr" pitchFamily="2" charset="-78"/>
            </a:endParaRPr>
          </a:p>
          <a:p>
            <a:pPr algn="r" rtl="1">
              <a:buNone/>
            </a:pPr>
            <a:endParaRPr lang="en-CA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a-IR" sz="4800" b="1" dirty="0" smtClean="0">
                <a:solidFill>
                  <a:srgbClr val="FF0000"/>
                </a:solidFill>
                <a:cs typeface="B Titr" pitchFamily="2" charset="-78"/>
              </a:rPr>
              <a:t>سطح بندی تقیدات مذهبی در خانواده ها(2)</a:t>
            </a:r>
            <a:endParaRPr lang="en-CA" sz="4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lvl="0" algn="r" rtl="1">
              <a:buNone/>
            </a:pPr>
            <a:r>
              <a:rPr lang="fa-IR" sz="3600" b="1" dirty="0" smtClean="0">
                <a:cs typeface="B Titr" pitchFamily="2" charset="-78"/>
              </a:rPr>
              <a:t>5- خانواده </a:t>
            </a:r>
            <a:r>
              <a:rPr lang="fa-IR" sz="3600" b="1" dirty="0">
                <a:cs typeface="B Titr" pitchFamily="2" charset="-78"/>
              </a:rPr>
              <a:t>هایی که میان خود والدین تفاوت در سطح و دایره عمل و عمق باور به مسایل مذهبی وجود </a:t>
            </a:r>
            <a:r>
              <a:rPr lang="fa-IR" sz="3600" b="1" dirty="0" smtClean="0">
                <a:cs typeface="B Titr" pitchFamily="2" charset="-78"/>
              </a:rPr>
              <a:t>دارد.</a:t>
            </a:r>
            <a:endParaRPr lang="en-CA" sz="3600" dirty="0">
              <a:cs typeface="B Titr" pitchFamily="2" charset="-78"/>
            </a:endParaRPr>
          </a:p>
          <a:p>
            <a:pPr lvl="0" algn="r" rtl="1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6- خانواده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هایی که باوجود تشابه والدین، میان فرزندانشان در باور و اعتقاد و عملکرد در حوزه رفتاردینی تفاوت (شکاف میان نسلی)وجود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دارد.</a:t>
            </a:r>
            <a:endParaRPr lang="en-CA" sz="3600" dirty="0">
              <a:solidFill>
                <a:srgbClr val="FF0000"/>
              </a:solidFill>
              <a:cs typeface="B Titr" pitchFamily="2" charset="-78"/>
            </a:endParaRPr>
          </a:p>
          <a:p>
            <a:pPr lvl="0" algn="r" rtl="1">
              <a:buNone/>
            </a:pPr>
            <a:r>
              <a:rPr lang="fa-IR" sz="3600" b="1" dirty="0" smtClean="0">
                <a:cs typeface="B Titr" pitchFamily="2" charset="-78"/>
              </a:rPr>
              <a:t>7- خانواده </a:t>
            </a:r>
            <a:r>
              <a:rPr lang="fa-IR" sz="3600" b="1" dirty="0">
                <a:cs typeface="B Titr" pitchFamily="2" charset="-78"/>
              </a:rPr>
              <a:t>هایی که یکی از والدین </a:t>
            </a:r>
            <a:r>
              <a:rPr lang="fa-IR" sz="3600" b="1" dirty="0" smtClean="0">
                <a:cs typeface="B Titr" pitchFamily="2" charset="-78"/>
              </a:rPr>
              <a:t>(پدر یا </a:t>
            </a:r>
            <a:r>
              <a:rPr lang="fa-IR" sz="3600" b="1" dirty="0">
                <a:cs typeface="B Titr" pitchFamily="2" charset="-78"/>
              </a:rPr>
              <a:t>مادر)به همراهی </a:t>
            </a:r>
            <a:r>
              <a:rPr lang="fa-IR" sz="3600" b="1" dirty="0" smtClean="0">
                <a:cs typeface="B Titr" pitchFamily="2" charset="-78"/>
              </a:rPr>
              <a:t>یک(یاهمه)فرزندان رودرروی پدر(مادر)متدین ایستاده اند</a:t>
            </a:r>
            <a:endParaRPr lang="en-CA" sz="3600" dirty="0">
              <a:cs typeface="B Titr" pitchFamily="2" charset="-78"/>
            </a:endParaRPr>
          </a:p>
          <a:p>
            <a:pPr lvl="0" algn="r" rtl="1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8- خانواده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هایی که والدین و فرزندان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هردو فقط </a:t>
            </a:r>
            <a:r>
              <a:rPr lang="fa-IR" sz="3600" b="1" dirty="0">
                <a:solidFill>
                  <a:srgbClr val="FF0000"/>
                </a:solidFill>
                <a:cs typeface="B Titr" pitchFamily="2" charset="-78"/>
              </a:rPr>
              <a:t>ظاهر دینی را یدک می </a:t>
            </a: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کشند و بشدت درگیر ریا شده اند.</a:t>
            </a:r>
            <a:endParaRPr lang="en-CA" sz="3600" dirty="0">
              <a:solidFill>
                <a:srgbClr val="FF0000"/>
              </a:solidFill>
              <a:cs typeface="B Titr" pitchFamily="2" charset="-78"/>
            </a:endParaRPr>
          </a:p>
          <a:p>
            <a:pPr algn="r" rtl="1">
              <a:buNone/>
            </a:pPr>
            <a:endParaRPr lang="en-CA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istrator\My Documents\My Pictures\untitled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7432" y="0"/>
            <a:ext cx="9181432" cy="685800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اینهمه تفاوت رفتار از کجا نشات میگیرد؟</a:t>
            </a:r>
            <a:endParaRPr lang="en-CA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just" rtl="1">
              <a:buNone/>
            </a:pPr>
            <a:r>
              <a:rPr lang="fa-IR" b="1" dirty="0" smtClean="0">
                <a:cs typeface="B Titr" pitchFamily="2" charset="-78"/>
              </a:rPr>
              <a:t>پیش فرض ها و احتمالات :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b="1" dirty="0" smtClean="0"/>
              <a:t>دین اسلام برنامه مدون وتعریف شده ای افزون برکلیات تربیتی فرزندان ندارد وآنچه که هست تدقیق نشده و غیرعملیاتی است.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</a:rPr>
              <a:t>طبعا دین برنامه ای کلی است و بر اندیشمندان است که برنامه مشخص براساس الگوهای دینی تدوین کنند که این اتفاق نیفتاده.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b="1" dirty="0" smtClean="0"/>
              <a:t>استراتژیهای تربیتی کلان اسلام تدقیق شده لیکن درتبدیل به برنامه عملیاتی توسط حوزه و دانشگاه کوتاهی صورت گرفته.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</a:rPr>
              <a:t>برنامه هایی هرچندناکافی تدوین شده لیکن جزیره ای بودن فضای تربیتی مانع ازفراگیری آن شده.(</a:t>
            </a:r>
            <a:r>
              <a:rPr lang="fa-IR" b="1" dirty="0" smtClean="0">
                <a:solidFill>
                  <a:srgbClr val="FF0000"/>
                </a:solidFill>
              </a:rPr>
              <a:t>شاهد آن </a:t>
            </a:r>
            <a:r>
              <a:rPr lang="fa-IR" b="1" dirty="0" smtClean="0">
                <a:solidFill>
                  <a:srgbClr val="FF0000"/>
                </a:solidFill>
              </a:rPr>
              <a:t>جزیره های موفق نمونه)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b="1" dirty="0" smtClean="0"/>
              <a:t>برداشت ناصحیح ما ازدین موجب شده برنامه های تربیت دینی بقدری سختگیرانه و غیرجذاب ارایه شود که جوانان رغبت کمتری بدانها نشان می دهند. (برای نمونه موضوع حجاب)</a:t>
            </a:r>
          </a:p>
          <a:p>
            <a:pPr algn="just" rtl="1">
              <a:buFont typeface="Wingdings" pitchFamily="2" charset="2"/>
              <a:buChar char="q"/>
            </a:pPr>
            <a:endParaRPr lang="en-CA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رد پای فمینیسم با ظاهر و شمایل مذهبی! </a:t>
            </a:r>
            <a:b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زن محوری یا خانواده محوری</a:t>
            </a:r>
            <a:endParaRPr lang="en-CA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   اگرچه فمینیسم و زن آزادخواهی از تعالیم غرب مدرن و در پاسخ به اشباع تولیدات در دوران پساصنعتی شدن و بهره بردن از جسمانیت زنان برای فروش و سود مضاعف بود اما رشحه هایی از تعالیم فمینیسم و رهایی زن از تنگنای خانواده در جامعه ما و حتی در اقشار مذهبی بویژه در خانم های جوان مشاهده میشود و این قصه بشدت دارای مرزهای آمیخته ای از الگوی زن در جامعه اسلامی پیدا کرده است.چرا که الگوی معرفی شده تدقیق و عملیاتی نشده و حتی بسیاری از حضرات در عمل قایل به حضور اجتماعی زنان نیستند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بیش از آنکه شعارها معرف رفتار باشند؛ کارکردهای اجتماعی و جهت گیریها و تصمیمات و رفتارها بیانگر نفوذ این تفکر در میان خانواده های مذهبی است.(تشکیل معاونت بانوان بجای خانواده!!)</a:t>
            </a:r>
            <a:endParaRPr lang="en-CA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چه باید کرد؟</a:t>
            </a:r>
            <a:endParaRPr lang="en-CA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   خانه تکانی اساسی درروشهاوبرنامه های آموزشی – مطالعاتی در حوزه و دانشگاه در رشته های تحصیلی مرتبط با علوم تربیتی در قالب رنسانس علوم انسانی اسلامی مد نظر حضرت امام (ره) ومقام معظم رهبری(دام ظله)- یکروزتاخیرهم ....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  توجه به نیازهای امروز نسل جوان و دختران و پسران و جدی گرفتن جاذبه در روشهای آموزشی و ترویجی و بکارگیری ابزارهایی چون ورزش ؛ هنر و موسیقی و...وآمیختن دین بااینها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تدوین الگوهای عملیاتی برای نسل نو ازتلفیق زندگی معصومین علیهماالسلام والزامات زندگی هزاره سوم با اعتنا به قابلیت اسلام ناب محمدی (ص)و اجتهاد درهردوره و زمان وبهره مندی از احکام ثانویه برای پاسخ به نیازهای جدید</a:t>
            </a:r>
            <a:endParaRPr lang="en-CA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514350" indent="-514350" algn="r" rtl="1">
              <a:buAutoNum type="arabicPeriod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برنامه جنگ نرم</a:t>
            </a:r>
            <a:r>
              <a:rPr lang="fa-IR" b="1" dirty="0" smtClean="0">
                <a:cs typeface="B Nazanin" pitchFamily="2" charset="-78"/>
              </a:rPr>
              <a:t>: فروپاشي خانواده ها مقدمه فروپاشي اجتماعي(زمينه فروپاشي سياسي).</a:t>
            </a:r>
          </a:p>
          <a:p>
            <a:pPr marL="514350" indent="-514350" algn="r" rtl="1">
              <a:buAutoNum type="arabicPeriod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هدف كانوني </a:t>
            </a:r>
            <a:r>
              <a:rPr lang="fa-IR" b="1" dirty="0" smtClean="0">
                <a:cs typeface="B Nazanin" pitchFamily="2" charset="-78"/>
              </a:rPr>
              <a:t>: نهاد خانواده، نهاد بي پناه و بدون حامي حاكميتي درنظام اجتماعي. </a:t>
            </a:r>
            <a:endParaRPr lang="en-US" b="1" dirty="0" smtClean="0">
              <a:cs typeface="B Nazanin" pitchFamily="2" charset="-78"/>
            </a:endParaRP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جايگاه نهاد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خانواده(زیرساختی ترین نهاداجتماعی)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در چرخه آسیب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از درون وبیرون این نهاد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rot="2936543">
            <a:off x="5202936" y="4483739"/>
            <a:ext cx="2130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cs typeface="B Mitra" pitchFamily="2" charset="-78"/>
              </a:rPr>
              <a:t>رفتار پرخطر جنسي و             بي بندوباري اخلاقي</a:t>
            </a:r>
            <a:r>
              <a:rPr lang="fa-IR" dirty="0" smtClean="0">
                <a:cs typeface="B Mitra" pitchFamily="2" charset="-78"/>
              </a:rPr>
              <a:t> 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071802" y="3714752"/>
            <a:ext cx="3286148" cy="2143140"/>
          </a:xfrm>
          <a:prstGeom prst="triangle">
            <a:avLst>
              <a:gd name="adj" fmla="val 482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خانواده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 rot="18301447">
            <a:off x="1867054" y="4653089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عرضه وسيع مشروبات الكلي 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2601743" y="6076871"/>
            <a:ext cx="3940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روان گردان ها ومواد مخدر با الگوي مصرف جديد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چه باید کرد؟(2)</a:t>
            </a:r>
            <a:endParaRPr lang="en-CA" sz="6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توجه به عناصر تلفیقی هویت دینی – هویت ملی و تاریخی به مثابه پیشنهاد روشمند متفکربزرگوار شهیدمطهری در خدمات متقابل اسلام وایران و منش و سیره حضرت امام (ره)و مقام معظم رهبری(دام عزه)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کار کارشناسی و تدوین الگوی جامع سبک زندگی ایرانی – اسلامی جهت زمینه سازی تحقق جامعه اسلامی و حکومت اسلامی و نهایتا باز آفرینی تمدن اسلامی با محوریت خانواده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تدوین روشهای کارآمد و متدولوژیک برای احیا و تحکیم ارزشهایی که در سالهای اخیر خاصه ازدهه 70 به بعدکمرنگ یا تضعیف شده اند</a:t>
            </a:r>
          </a:p>
          <a:p>
            <a:pPr algn="r" rtl="1">
              <a:buFont typeface="Wingdings" pitchFamily="2" charset="2"/>
              <a:buChar char="Ø"/>
            </a:pPr>
            <a:endParaRPr lang="en-CA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چه باید کرد؟(3)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توجه جدی و بدون تعارف به موضوع نشاط اجتماعی و تفریحات سالم و فربه نمودن اوقات فراغت از طریق روشهای جدید و جذاب با محوریت نهاد خانواده 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توجه به تمامی ابعاد حیات و ممات و سعادت دنیوی و اخروی نسل حاضر با تکیه بر تعالیم اسلام ناب محمدی (ص) اعم از قرآن و سیره و سنت در قالب الگوی زیست اجتماعی انسان متعالی   هزاره سوم که قرار است زمینه ظهور را فراهم نماید.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b="1" dirty="0" smtClean="0">
                <a:cs typeface="B Nazanin" pitchFamily="2" charset="-78"/>
              </a:rPr>
              <a:t>تلاش روز افزون و خستگی ناپذیر از زدودن دامان متدینین خاصه روحانیت از برخی مباحث که هم ریشه در تخریب تاریخی استعمار دارد و هم ناشی از برخی بی توجهی و اشتباهات فاحش افرادی است که لکه براین لباس انداخته اند. 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و...</a:t>
            </a:r>
            <a:endParaRPr lang="en-CA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باتشکر از توجه تان و بامید عاقبت بخیری همگان 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fa-IR" sz="3800" dirty="0" smtClean="0">
                <a:solidFill>
                  <a:srgbClr val="FF0000"/>
                </a:solidFill>
                <a:cs typeface="B Titr" pitchFamily="2" charset="-78"/>
              </a:rPr>
              <a:t>مقایسه آمارهای طلاق و ازدواج در دهه منتهی به1397</a:t>
            </a:r>
            <a:endParaRPr lang="en-CA" sz="3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    </a:t>
            </a:r>
            <a:r>
              <a:rPr lang="ar-SA" b="1" dirty="0" smtClean="0">
                <a:cs typeface="B Nazanin" pitchFamily="2" charset="-78"/>
              </a:rPr>
              <a:t>آمار </a:t>
            </a:r>
            <a:r>
              <a:rPr lang="ar-SA" b="1" dirty="0">
                <a:cs typeface="B Nazanin" pitchFamily="2" charset="-78"/>
              </a:rPr>
              <a:t>های نشان می‌دهد که که درصد تغییرات ازدواج در سال 1397 نسبت به سال 1387 حدود </a:t>
            </a:r>
            <a:r>
              <a:rPr lang="fa-IR" b="1" dirty="0" smtClean="0">
                <a:cs typeface="B Nazanin" pitchFamily="2" charset="-78"/>
              </a:rPr>
              <a:t>37/6</a:t>
            </a:r>
            <a:r>
              <a:rPr lang="ar-SA" b="1" dirty="0" smtClean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درصد </a:t>
            </a:r>
            <a:r>
              <a:rPr lang="ar-SA" b="1" dirty="0" smtClean="0">
                <a:cs typeface="B Nazanin" pitchFamily="2" charset="-78"/>
              </a:rPr>
              <a:t>منفی </a:t>
            </a:r>
            <a:r>
              <a:rPr lang="fa-IR" b="1" dirty="0" smtClean="0">
                <a:cs typeface="B Nazanin" pitchFamily="2" charset="-78"/>
              </a:rPr>
              <a:t>بوده</a:t>
            </a:r>
            <a:r>
              <a:rPr lang="ar-SA" b="1" dirty="0" smtClean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است؛ </a:t>
            </a: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cs typeface="B Nazanin" pitchFamily="2" charset="-78"/>
              </a:rPr>
              <a:t>این </a:t>
            </a:r>
            <a:r>
              <a:rPr lang="ar-SA" b="1" dirty="0">
                <a:cs typeface="B Nazanin" pitchFamily="2" charset="-78"/>
              </a:rPr>
              <a:t>در حالی است که جمعیت افراد در سن ازدواج در کشور بیشتر شده‌اند </a:t>
            </a:r>
            <a:r>
              <a:rPr lang="ar-SA" b="1" dirty="0">
                <a:solidFill>
                  <a:srgbClr val="FF0000"/>
                </a:solidFill>
                <a:cs typeface="B Nazanin" pitchFamily="2" charset="-78"/>
              </a:rPr>
              <a:t>در حالی که در همین زمان طلاق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58/22</a:t>
            </a:r>
            <a:r>
              <a:rPr lang="ar-SA" b="1" dirty="0" smtClean="0">
                <a:solidFill>
                  <a:srgbClr val="FF0000"/>
                </a:solidFill>
                <a:cs typeface="B Nazanin" pitchFamily="2" charset="-78"/>
              </a:rPr>
              <a:t>درصدتغیرات </a:t>
            </a:r>
            <a:r>
              <a:rPr lang="ar-SA" b="1" dirty="0">
                <a:solidFill>
                  <a:srgbClr val="FF0000"/>
                </a:solidFill>
                <a:cs typeface="B Nazanin" pitchFamily="2" charset="-78"/>
              </a:rPr>
              <a:t>مثبت داشته است </a:t>
            </a:r>
            <a:r>
              <a:rPr lang="ar-SA" b="1" dirty="0">
                <a:cs typeface="B Nazanin" pitchFamily="2" charset="-78"/>
              </a:rPr>
              <a:t>که نشان از روند کاهشی ازدواج و افزایشی طلاق در کشور هست که بسیار نگران‌کننده است </a:t>
            </a: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    </a:t>
            </a:r>
            <a:r>
              <a:rPr lang="ar-SA" b="1" dirty="0" smtClean="0">
                <a:cs typeface="B Nazanin" pitchFamily="2" charset="-78"/>
              </a:rPr>
              <a:t>همچنین </a:t>
            </a:r>
            <a:r>
              <a:rPr lang="ar-SA" b="1" dirty="0">
                <a:cs typeface="B Nazanin" pitchFamily="2" charset="-78"/>
              </a:rPr>
              <a:t>یافته‌های آماری نشان می‌دهد که </a:t>
            </a:r>
            <a:r>
              <a:rPr lang="ar-SA" b="1" dirty="0">
                <a:solidFill>
                  <a:srgbClr val="FF0000"/>
                </a:solidFill>
                <a:cs typeface="B Nazanin" pitchFamily="2" charset="-78"/>
              </a:rPr>
              <a:t>نسبت طلاق به ازدواج درسال 1387 از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12/5</a:t>
            </a:r>
            <a:r>
              <a:rPr lang="ar-SA" b="1" dirty="0" smtClean="0">
                <a:solidFill>
                  <a:srgbClr val="FF0000"/>
                </a:solidFill>
                <a:cs typeface="B Nazanin" pitchFamily="2" charset="-78"/>
              </a:rPr>
              <a:t>  </a:t>
            </a:r>
            <a:r>
              <a:rPr lang="ar-SA" b="1" dirty="0">
                <a:solidFill>
                  <a:srgbClr val="FF0000"/>
                </a:solidFill>
                <a:cs typeface="B Nazanin" pitchFamily="2" charset="-78"/>
              </a:rPr>
              <a:t>به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31/77 </a:t>
            </a:r>
            <a:r>
              <a:rPr lang="ar-SA" b="1" dirty="0" smtClean="0">
                <a:solidFill>
                  <a:srgbClr val="FF0000"/>
                </a:solidFill>
                <a:cs typeface="B Nazanin" pitchFamily="2" charset="-78"/>
              </a:rPr>
              <a:t>در </a:t>
            </a:r>
            <a:r>
              <a:rPr lang="ar-SA" b="1" dirty="0">
                <a:solidFill>
                  <a:srgbClr val="FF0000"/>
                </a:solidFill>
                <a:cs typeface="B Nazanin" pitchFamily="2" charset="-78"/>
              </a:rPr>
              <a:t>سال 1397 افزایش یافته است </a:t>
            </a:r>
            <a:r>
              <a:rPr lang="ar-SA" b="1" dirty="0">
                <a:cs typeface="B Nazanin" pitchFamily="2" charset="-78"/>
              </a:rPr>
              <a:t>که نشانه بدتر شدن این شاخص در کشور است</a:t>
            </a:r>
            <a:r>
              <a:rPr lang="en-CA" b="1" dirty="0">
                <a:cs typeface="B Nazanin" pitchFamily="2" charset="-78"/>
              </a:rPr>
              <a:t>.</a:t>
            </a:r>
          </a:p>
          <a:p>
            <a:pPr algn="just" rtl="1">
              <a:buNone/>
            </a:pPr>
            <a:endParaRPr lang="en-CA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آمارها در باره رشد طلاق چه میگویند؟</a:t>
            </a:r>
            <a:endParaRPr lang="en-CA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4000" b="1" dirty="0" smtClean="0">
                <a:cs typeface="B Nazanin" pitchFamily="2" charset="-78"/>
              </a:rPr>
              <a:t>    </a:t>
            </a:r>
            <a:r>
              <a:rPr lang="ar-SA" sz="4000" b="1" dirty="0" smtClean="0">
                <a:cs typeface="B Nazanin" pitchFamily="2" charset="-78"/>
              </a:rPr>
              <a:t>آمارهای </a:t>
            </a:r>
            <a:r>
              <a:rPr lang="ar-SA" sz="4000" b="1" dirty="0">
                <a:cs typeface="B Nazanin" pitchFamily="2" charset="-78"/>
              </a:rPr>
              <a:t>مربوط به تعداد ازدواج به ازای یک طلاق </a:t>
            </a:r>
            <a:r>
              <a:rPr lang="ar-SA" sz="4000" b="1" dirty="0" smtClean="0">
                <a:cs typeface="B Nazanin" pitchFamily="2" charset="-78"/>
              </a:rPr>
              <a:t> </a:t>
            </a:r>
            <a:r>
              <a:rPr lang="ar-SA" sz="4000" b="1" dirty="0">
                <a:cs typeface="B Nazanin" pitchFamily="2" charset="-78"/>
              </a:rPr>
              <a:t>نشان دهنده شرایط نگران‌کننده در کشور است؛ در سال 1387</a:t>
            </a:r>
            <a:r>
              <a:rPr lang="ar-SA" sz="4400" b="1" dirty="0">
                <a:solidFill>
                  <a:srgbClr val="FF0000"/>
                </a:solidFill>
                <a:cs typeface="B Nazanin" pitchFamily="2" charset="-78"/>
              </a:rPr>
              <a:t> به ازای هر 8 ازدواج یک طلاق داشتیم </a:t>
            </a:r>
            <a:r>
              <a:rPr lang="ar-SA" sz="4000" b="1" dirty="0">
                <a:cs typeface="B Nazanin" pitchFamily="2" charset="-78"/>
              </a:rPr>
              <a:t>که در سال 1397 این عدد به 1/3 ازدواج یک طلاق کاهش یافته است</a:t>
            </a:r>
            <a:r>
              <a:rPr lang="ar-SA" sz="4000" b="1" dirty="0" smtClean="0">
                <a:cs typeface="B Nazanin" pitchFamily="2" charset="-78"/>
              </a:rPr>
              <a:t>؛</a:t>
            </a:r>
            <a:endParaRPr lang="fa-IR" sz="4000" b="1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SA" sz="4000" b="1" dirty="0" smtClean="0">
                <a:cs typeface="B Nazanin" pitchFamily="2" charset="-78"/>
              </a:rPr>
              <a:t> </a:t>
            </a:r>
            <a:r>
              <a:rPr lang="ar-SA" sz="4400" b="1" dirty="0">
                <a:solidFill>
                  <a:srgbClr val="FF0000"/>
                </a:solidFill>
                <a:cs typeface="B Nazanin" pitchFamily="2" charset="-78"/>
              </a:rPr>
              <a:t>میزان عمومی طلاق هم از 5/1 در سال 1387 به 1/3 در ازای هر 100 هزار نفر جمعیت درسال 1397 رسیده است</a:t>
            </a:r>
            <a:r>
              <a:rPr lang="ar-SA" sz="4000" b="1" dirty="0">
                <a:cs typeface="B Nazanin" pitchFamily="2" charset="-78"/>
              </a:rPr>
              <a:t> که باز هم نگران‌کننده است</a:t>
            </a:r>
            <a:r>
              <a:rPr lang="en-CA" sz="4000" b="1" dirty="0">
                <a:cs typeface="B Nazanin" pitchFamily="2" charset="-78"/>
              </a:rPr>
              <a:t>.</a:t>
            </a:r>
            <a:endParaRPr lang="en-CA" sz="4000" dirty="0">
              <a:cs typeface="B Nazanin" pitchFamily="2" charset="-78"/>
            </a:endParaRPr>
          </a:p>
          <a:p>
            <a:pPr algn="just" rtl="1">
              <a:buNone/>
            </a:pPr>
            <a:endParaRPr lang="en-CA" sz="40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Autofit/>
          </a:bodyPr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آمارطلاق از زبان مدیر بخش روان پزشکی سازمان پزشکی قانونی</a:t>
            </a:r>
            <a:endParaRPr lang="en-CA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just" rtl="1"/>
            <a:r>
              <a:rPr lang="fa-IR" b="1" dirty="0" smtClean="0">
                <a:cs typeface="B Nazanin" pitchFamily="2" charset="-78"/>
              </a:rPr>
              <a:t>بر </a:t>
            </a:r>
            <a:r>
              <a:rPr lang="fa-IR" b="1" dirty="0">
                <a:cs typeface="B Nazanin" pitchFamily="2" charset="-78"/>
              </a:rPr>
              <a:t>اساس نتایج یک پژوهش، میزان احتمال طلاق در زوج های دارای اعتقادات مذهبی 19 </a:t>
            </a:r>
            <a:r>
              <a:rPr lang="fa-IR" b="1" dirty="0" smtClean="0">
                <a:cs typeface="B Nazanin" pitchFamily="2" charset="-78"/>
              </a:rPr>
              <a:t>درصد کمتر </a:t>
            </a:r>
            <a:r>
              <a:rPr lang="fa-IR" b="1" dirty="0">
                <a:cs typeface="B Nazanin" pitchFamily="2" charset="-78"/>
              </a:rPr>
              <a:t>از افراد غیر مذهبی است. 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بر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اساس این پژوهش، نسبت احتمال طلاق در زوج هایی که اعتقادات مذهبی دارند با زوج هایی که اعتقادات مذهبی ندارند، 18 به 47 درصد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است.</a:t>
            </a:r>
            <a:r>
              <a:rPr lang="fa-IR" sz="3900" b="1" dirty="0" smtClean="0">
                <a:solidFill>
                  <a:srgbClr val="0070C0"/>
                </a:solidFill>
                <a:cs typeface="B Nazanin" pitchFamily="2" charset="-78"/>
              </a:rPr>
              <a:t>البته روند عمومی این تفاوت در حال کاهش است</a:t>
            </a:r>
            <a:endParaRPr lang="fa-IR" b="1" dirty="0">
              <a:solidFill>
                <a:srgbClr val="0070C0"/>
              </a:solidFill>
              <a:cs typeface="B Nazanin" pitchFamily="2" charset="-78"/>
            </a:endParaRPr>
          </a:p>
          <a:p>
            <a:pPr algn="just" rtl="1"/>
            <a:r>
              <a:rPr lang="fa-IR" sz="3300" b="1" dirty="0" smtClean="0">
                <a:cs typeface="B Nazanin" pitchFamily="2" charset="-78"/>
              </a:rPr>
              <a:t>بر </a:t>
            </a:r>
            <a:r>
              <a:rPr lang="fa-IR" sz="3300" b="1" dirty="0">
                <a:cs typeface="B Nazanin" pitchFamily="2" charset="-78"/>
              </a:rPr>
              <a:t>اساس آمارها، نسبت طلاق به ازدواج در ایران در حال افزایش است و 85 درصد طلاق های کشور به صورت توافقی میان زوجین صورت می گیرد</a:t>
            </a:r>
            <a:r>
              <a:rPr lang="fa-IR" sz="3300" b="1" dirty="0" smtClean="0">
                <a:cs typeface="B Nazanin" pitchFamily="2" charset="-78"/>
              </a:rPr>
              <a:t>.</a:t>
            </a:r>
          </a:p>
          <a:p>
            <a:pPr algn="just" rtl="1"/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50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تا 60 درصد طلاق </a:t>
            </a: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ها(هم خانواده مذهبی و هم غیرمذهبی)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به دلیل مشکلات و اختلالات جنسی </a:t>
            </a: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است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.</a:t>
            </a: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این در حالی است که برای حل این معضل بزرگ اجتماعی، هیچ برنامه و نهاد متولی وجود </a:t>
            </a: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ندارد ونهادهای مذهبی دراین خصوص سکوت کرده اند.</a:t>
            </a:r>
            <a:endParaRPr lang="fa-IR" sz="36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FFC000"/>
          </a:solidFill>
        </p:spPr>
        <p:txBody>
          <a:bodyPr>
            <a:noAutofit/>
          </a:bodyPr>
          <a:lstStyle/>
          <a:p>
            <a:pPr rtl="1"/>
            <a:r>
              <a:rPr lang="fa-IR" sz="4800" b="1" dirty="0" smtClean="0">
                <a:solidFill>
                  <a:srgbClr val="FF0000"/>
                </a:solidFill>
              </a:rPr>
              <a:t>جدال نفس گیرارزش </a:t>
            </a:r>
            <a:r>
              <a:rPr lang="fa-IR" sz="4800" b="1" dirty="0" smtClean="0">
                <a:solidFill>
                  <a:srgbClr val="FF0000"/>
                </a:solidFill>
              </a:rPr>
              <a:t>ها و ضد ارزشها در </a:t>
            </a:r>
            <a:r>
              <a:rPr lang="fa-IR" sz="4800" b="1" dirty="0" smtClean="0">
                <a:solidFill>
                  <a:srgbClr val="FF0000"/>
                </a:solidFill>
              </a:rPr>
              <a:t>عرصه</a:t>
            </a:r>
            <a:r>
              <a:rPr lang="fa-IR" sz="4800" b="1" dirty="0" smtClean="0">
                <a:solidFill>
                  <a:srgbClr val="FF0000"/>
                </a:solidFill>
              </a:rPr>
              <a:t> خانواده های مذهبی و غیرمذهبی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 result for ‫سبک زندگی ایرانی اسلامی چیست‬‎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محیط ؛ خانواده؛ شخصیت. کدامیک اثرگذارترند؟</a:t>
            </a:r>
            <a:br>
              <a:rPr lang="fa-IR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گونه های در حال ظهور خانواده در ایران:</a:t>
            </a:r>
            <a:endParaRPr lang="fa-IR" dirty="0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1- خانواده </a:t>
            </a:r>
            <a:r>
              <a:rPr lang="fa-IR" sz="2800" b="1" dirty="0">
                <a:solidFill>
                  <a:srgbClr val="FF0000"/>
                </a:solidFill>
                <a:cs typeface="B Titr" pitchFamily="2" charset="-78"/>
              </a:rPr>
              <a:t>مدرن-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شهری</a:t>
            </a:r>
            <a:r>
              <a:rPr lang="fa-IR" sz="2800" b="1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که گونه </a:t>
            </a:r>
            <a:r>
              <a:rPr lang="fa-IR" sz="2800" b="1" dirty="0">
                <a:solidFill>
                  <a:srgbClr val="FF0000"/>
                </a:solidFill>
                <a:cs typeface="B Titr" pitchFamily="2" charset="-78"/>
              </a:rPr>
              <a:t>مدرن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شده </a:t>
            </a:r>
            <a:r>
              <a:rPr lang="fa-IR" sz="2800" b="1" dirty="0">
                <a:solidFill>
                  <a:srgbClr val="FF0000"/>
                </a:solidFill>
                <a:cs typeface="B Titr" pitchFamily="2" charset="-78"/>
              </a:rPr>
              <a:t>خانواده روستایی 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است: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• استفاده از </a:t>
            </a:r>
            <a:r>
              <a:rPr lang="fa-IR" b="1" dirty="0" smtClean="0">
                <a:cs typeface="B Nazanin" pitchFamily="2" charset="-78"/>
              </a:rPr>
              <a:t>تکنولوژی و </a:t>
            </a:r>
            <a:r>
              <a:rPr lang="fa-IR" b="1" dirty="0">
                <a:cs typeface="B Nazanin" pitchFamily="2" charset="-78"/>
              </a:rPr>
              <a:t>مصرف رسانه ای، کالایی و خدماتی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• تفکیک محل کار از زندگی و حریم خصوصی بیشتر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• </a:t>
            </a:r>
            <a:r>
              <a:rPr lang="fa-IR" b="1" dirty="0" smtClean="0">
                <a:cs typeface="B Nazanin" pitchFamily="2" charset="-78"/>
              </a:rPr>
              <a:t>مهاجرت/حاشیه نشینی  فقروافزایش </a:t>
            </a:r>
            <a:r>
              <a:rPr lang="fa-IR" b="1" dirty="0">
                <a:cs typeface="B Nazanin" pitchFamily="2" charset="-78"/>
              </a:rPr>
              <a:t>جنایت </a:t>
            </a:r>
            <a:r>
              <a:rPr lang="fa-IR" b="1" dirty="0" smtClean="0">
                <a:cs typeface="B Nazanin" pitchFamily="2" charset="-78"/>
              </a:rPr>
              <a:t>ومناطق جرم خیز</a:t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• </a:t>
            </a:r>
            <a:r>
              <a:rPr lang="fa-IR" b="1" dirty="0" smtClean="0">
                <a:cs typeface="B Nazanin" pitchFamily="2" charset="-78"/>
              </a:rPr>
              <a:t>قرارگرفتن درمسیرآسیب </a:t>
            </a:r>
            <a:r>
              <a:rPr lang="fa-IR" b="1" dirty="0">
                <a:cs typeface="B Nazanin" pitchFamily="2" charset="-78"/>
              </a:rPr>
              <a:t>های اجتماعی </a:t>
            </a:r>
            <a:r>
              <a:rPr lang="fa-IR" b="1" dirty="0" smtClean="0">
                <a:cs typeface="B Nazanin" pitchFamily="2" charset="-78"/>
              </a:rPr>
              <a:t>ناشی از کاهش کنترلهای غیررسمی مانند مراودات ناسالم،اعتیاد، فحشاو</a:t>
            </a:r>
            <a:r>
              <a:rPr lang="fa-IR" b="1" dirty="0">
                <a:cs typeface="B Nazanin" pitchFamily="2" charset="-78"/>
              </a:rPr>
              <a:t>....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• شیوه زندگی: ترکیبی از شهر مدرن، صنعت و مکان</a:t>
            </a:r>
            <a:endParaRPr lang="fa-IR" b="1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2- 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خانواده پست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مدرن-کلانشهری:</a:t>
            </a:r>
            <a:endParaRPr lang="fa-IR" b="1" dirty="0">
              <a:solidFill>
                <a:srgbClr val="FF0000"/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cs typeface="B Nazanin" pitchFamily="2" charset="-78"/>
              </a:rPr>
              <a:t>          جهانی شدن،مجازی شدن،زنانه شدن،مصرفی وکالایی شدن، دموکراتیک </a:t>
            </a:r>
            <a:r>
              <a:rPr lang="fa-IR" b="1" dirty="0">
                <a:cs typeface="B Nazanin" pitchFamily="2" charset="-78"/>
              </a:rPr>
              <a:t>شدن، جنسی شدن، زیبایی شناسانه </a:t>
            </a:r>
            <a:r>
              <a:rPr lang="fa-IR" b="1" dirty="0" smtClean="0">
                <a:cs typeface="B Nazanin" pitchFamily="2" charset="-78"/>
              </a:rPr>
              <a:t>وظاهرفریب شدن</a:t>
            </a:r>
            <a:r>
              <a:rPr lang="fa-IR" b="1" dirty="0">
                <a:cs typeface="B Nazanin" pitchFamily="2" charset="-78"/>
              </a:rPr>
              <a:t>، مخاطره آمیز شدن و....</a:t>
            </a:r>
            <a:endParaRPr lang="en-CA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ادامه گونه های درحال ظهور خانواده درایران:</a:t>
            </a:r>
            <a:endParaRPr lang="en-CA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3 </a:t>
            </a:r>
            <a:r>
              <a:rPr lang="fa-IR" dirty="0" smtClean="0">
                <a:solidFill>
                  <a:srgbClr val="FF0000"/>
                </a:solidFill>
              </a:rPr>
              <a:t>-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فردیت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گرایی در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خانواده :</a:t>
            </a:r>
          </a:p>
          <a:p>
            <a:pPr algn="just" rtl="1">
              <a:buNone/>
            </a:pPr>
            <a:r>
              <a:rPr lang="fa-IR" b="1" dirty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    توسعه </a:t>
            </a:r>
            <a:r>
              <a:rPr lang="fa-IR" b="1" dirty="0">
                <a:cs typeface="B Nazanin" pitchFamily="2" charset="-78"/>
              </a:rPr>
              <a:t>ارزش های فردی و فردگرایی در </a:t>
            </a:r>
            <a:r>
              <a:rPr lang="fa-IR" b="1" dirty="0" smtClean="0">
                <a:cs typeface="B Nazanin" pitchFamily="2" charset="-78"/>
              </a:rPr>
              <a:t>جامعه به این معنا </a:t>
            </a:r>
            <a:r>
              <a:rPr lang="fa-IR" b="1" dirty="0">
                <a:cs typeface="B Nazanin" pitchFamily="2" charset="-78"/>
              </a:rPr>
              <a:t>که افراد بجای اولویت دادن به خواست ها </a:t>
            </a:r>
            <a:r>
              <a:rPr lang="fa-IR" b="1" dirty="0" smtClean="0">
                <a:cs typeface="B Nazanin" pitchFamily="2" charset="-78"/>
              </a:rPr>
              <a:t>وعلایق </a:t>
            </a:r>
            <a:r>
              <a:rPr lang="fa-IR" b="1" dirty="0">
                <a:cs typeface="B Nazanin" pitchFamily="2" charset="-78"/>
              </a:rPr>
              <a:t>جمعی، سنتی و خانوادگی به ارزشها و خواست های فردی خود اولویت </a:t>
            </a:r>
            <a:r>
              <a:rPr lang="fa-IR" b="1" dirty="0" smtClean="0">
                <a:cs typeface="B Nazanin" pitchFamily="2" charset="-78"/>
              </a:rPr>
              <a:t>میدهند.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4- </a:t>
            </a: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خانواده های کم یا بی فرزند:</a:t>
            </a:r>
          </a:p>
          <a:p>
            <a:pPr algn="just" rtl="1">
              <a:buNone/>
            </a:pPr>
            <a:r>
              <a:rPr lang="fa-IR" b="1" dirty="0">
                <a:cs typeface="B Nazanin" pitchFamily="2" charset="-78"/>
              </a:rPr>
              <a:t> </a:t>
            </a:r>
            <a:r>
              <a:rPr lang="fa-IR" dirty="0"/>
              <a:t> </a:t>
            </a:r>
            <a:r>
              <a:rPr lang="fa-IR" b="1" dirty="0">
                <a:cs typeface="B Nazanin" pitchFamily="2" charset="-78"/>
              </a:rPr>
              <a:t>کاهش </a:t>
            </a:r>
            <a:r>
              <a:rPr lang="fa-IR" b="1" dirty="0" smtClean="0">
                <a:cs typeface="B Nazanin" pitchFamily="2" charset="-78"/>
              </a:rPr>
              <a:t>تعداد فرزندان وبعد خانواده تنهاپدیده </a:t>
            </a:r>
            <a:r>
              <a:rPr lang="fa-IR" b="1" dirty="0">
                <a:cs typeface="B Nazanin" pitchFamily="2" charset="-78"/>
              </a:rPr>
              <a:t>ای جمعیت شناختی نیست بلکه </a:t>
            </a:r>
            <a:r>
              <a:rPr lang="fa-IR" b="1" dirty="0" smtClean="0">
                <a:cs typeface="B Nazanin" pitchFamily="2" charset="-78"/>
              </a:rPr>
              <a:t>مهمترازآن </a:t>
            </a:r>
            <a:r>
              <a:rPr lang="fa-IR" b="1" dirty="0">
                <a:cs typeface="B Nazanin" pitchFamily="2" charset="-78"/>
              </a:rPr>
              <a:t>تحولی بنیادین </a:t>
            </a:r>
            <a:r>
              <a:rPr lang="fa-IR" b="1" dirty="0" smtClean="0">
                <a:cs typeface="B Nazanin" pitchFamily="2" charset="-78"/>
              </a:rPr>
              <a:t>درالگوی </a:t>
            </a:r>
            <a:r>
              <a:rPr lang="fa-IR" b="1" dirty="0">
                <a:cs typeface="B Nazanin" pitchFamily="2" charset="-78"/>
              </a:rPr>
              <a:t>زندگی </a:t>
            </a:r>
            <a:r>
              <a:rPr lang="fa-IR" b="1" dirty="0" smtClean="0">
                <a:cs typeface="B Nazanin" pitchFamily="2" charset="-78"/>
              </a:rPr>
              <a:t>خانوادگی است.</a:t>
            </a:r>
          </a:p>
          <a:p>
            <a:pPr algn="just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5-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خانواده های بدون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سالمند:</a:t>
            </a:r>
          </a:p>
          <a:p>
            <a:pPr algn="just" rtl="1">
              <a:buNone/>
            </a:pPr>
            <a:r>
              <a:rPr lang="fa-IR" b="1" dirty="0" smtClean="0"/>
              <a:t>    شاید یکی ازمهمترین </a:t>
            </a:r>
            <a:r>
              <a:rPr lang="fa-IR" b="1" dirty="0"/>
              <a:t>دلایل شکل گیری خانواده های بدون </a:t>
            </a:r>
            <a:r>
              <a:rPr lang="fa-IR" b="1" dirty="0" smtClean="0"/>
              <a:t>سالمند،تغییر </a:t>
            </a:r>
            <a:r>
              <a:rPr lang="fa-IR" b="1" dirty="0"/>
              <a:t>در شیوه </a:t>
            </a:r>
            <a:r>
              <a:rPr lang="fa-IR" b="1" dirty="0" smtClean="0"/>
              <a:t>اجتماعی </a:t>
            </a:r>
            <a:r>
              <a:rPr lang="fa-IR" b="1" dirty="0"/>
              <a:t>شدن نسل </a:t>
            </a:r>
            <a:r>
              <a:rPr lang="fa-IR" b="1" dirty="0" smtClean="0"/>
              <a:t>جدید،تخصصی </a:t>
            </a:r>
            <a:r>
              <a:rPr lang="fa-IR" b="1" dirty="0"/>
              <a:t>شدن </a:t>
            </a:r>
            <a:r>
              <a:rPr lang="fa-IR" b="1" dirty="0" smtClean="0"/>
              <a:t>اموروسپردن </a:t>
            </a:r>
            <a:r>
              <a:rPr lang="fa-IR" b="1" dirty="0"/>
              <a:t>آموزش به نهادهای اجتماعی </a:t>
            </a:r>
            <a:r>
              <a:rPr lang="fa-IR" b="1" dirty="0" smtClean="0"/>
              <a:t>دیگرونیزتحول درارزش </a:t>
            </a:r>
            <a:r>
              <a:rPr lang="fa-IR" b="1" dirty="0"/>
              <a:t>پیرسالاری باشد.</a:t>
            </a:r>
            <a:endParaRPr lang="en-CA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ادامه گونه های درحال ظهور خانواده درایران:</a:t>
            </a:r>
            <a:endParaRPr lang="en-CA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6- خانواده های هم بالین:</a:t>
            </a:r>
          </a:p>
          <a:p>
            <a:pPr algn="just" rtl="1">
              <a:buNone/>
            </a:pPr>
            <a:r>
              <a:rPr lang="fa-IR" dirty="0" smtClean="0"/>
              <a:t>   </a:t>
            </a:r>
            <a:r>
              <a:rPr lang="fa-IR" b="1" dirty="0" smtClean="0">
                <a:cs typeface="B Nazanin" pitchFamily="2" charset="-78"/>
              </a:rPr>
              <a:t>وجودزوجهای </a:t>
            </a:r>
            <a:r>
              <a:rPr lang="fa-IR" b="1" dirty="0">
                <a:cs typeface="B Nazanin" pitchFamily="2" charset="-78"/>
              </a:rPr>
              <a:t>ازدواج نکرده، نشان از تغییرات مهمی </a:t>
            </a:r>
            <a:r>
              <a:rPr lang="fa-IR" b="1" dirty="0" smtClean="0">
                <a:cs typeface="B Nazanin" pitchFamily="2" charset="-78"/>
              </a:rPr>
              <a:t>داردکه در زمینه </a:t>
            </a:r>
            <a:r>
              <a:rPr lang="fa-IR" b="1" dirty="0">
                <a:cs typeface="B Nazanin" pitchFamily="2" charset="-78"/>
              </a:rPr>
              <a:t>روابط میان </a:t>
            </a:r>
            <a:r>
              <a:rPr lang="fa-IR" b="1" dirty="0" smtClean="0">
                <a:cs typeface="B Nazanin" pitchFamily="2" charset="-78"/>
              </a:rPr>
              <a:t>دوجنس وخانواده </a:t>
            </a:r>
            <a:r>
              <a:rPr lang="fa-IR" b="1" dirty="0">
                <a:cs typeface="B Nazanin" pitchFamily="2" charset="-78"/>
              </a:rPr>
              <a:t>رخ  داده </a:t>
            </a:r>
            <a:r>
              <a:rPr lang="fa-IR" b="1" dirty="0" smtClean="0">
                <a:cs typeface="B Nazanin" pitchFamily="2" charset="-78"/>
              </a:rPr>
              <a:t>است.میزان </a:t>
            </a:r>
            <a:r>
              <a:rPr lang="fa-IR" b="1" dirty="0">
                <a:cs typeface="B Nazanin" pitchFamily="2" charset="-78"/>
              </a:rPr>
              <a:t>ازدواج کاهش یافته </a:t>
            </a:r>
            <a:r>
              <a:rPr lang="fa-IR" b="1" dirty="0" smtClean="0">
                <a:cs typeface="B Nazanin" pitchFamily="2" charset="-78"/>
              </a:rPr>
              <a:t>ومیزان </a:t>
            </a:r>
            <a:r>
              <a:rPr lang="fa-IR" b="1" dirty="0">
                <a:cs typeface="B Nazanin" pitchFamily="2" charset="-78"/>
              </a:rPr>
              <a:t>زندگی مشترک پیش </a:t>
            </a:r>
            <a:r>
              <a:rPr lang="fa-IR" b="1" dirty="0" smtClean="0">
                <a:cs typeface="B Nazanin" pitchFamily="2" charset="-78"/>
              </a:rPr>
              <a:t>از ازدواج </a:t>
            </a:r>
            <a:r>
              <a:rPr lang="fa-IR" b="1" dirty="0">
                <a:cs typeface="B Nazanin" pitchFamily="2" charset="-78"/>
              </a:rPr>
              <a:t>افزایش یافته است </a:t>
            </a:r>
            <a:r>
              <a:rPr lang="fa-IR" b="1" dirty="0" smtClean="0">
                <a:cs typeface="B Nazanin" pitchFamily="2" charset="-78"/>
              </a:rPr>
              <a:t>ودرحال حاضرزندگی </a:t>
            </a:r>
            <a:r>
              <a:rPr lang="fa-IR" b="1" dirty="0">
                <a:cs typeface="B Nazanin" pitchFamily="2" charset="-78"/>
              </a:rPr>
              <a:t>مشترک پیش </a:t>
            </a:r>
            <a:r>
              <a:rPr lang="fa-IR" b="1" dirty="0" smtClean="0">
                <a:cs typeface="B Nazanin" pitchFamily="2" charset="-78"/>
              </a:rPr>
              <a:t>ازازدواج به </a:t>
            </a:r>
            <a:r>
              <a:rPr lang="fa-IR" b="1" dirty="0">
                <a:cs typeface="B Nazanin" pitchFamily="2" charset="-78"/>
              </a:rPr>
              <a:t>یک </a:t>
            </a:r>
            <a:r>
              <a:rPr lang="fa-IR" b="1" dirty="0" smtClean="0">
                <a:cs typeface="B Nazanin" pitchFamily="2" charset="-78"/>
              </a:rPr>
              <a:t>هنجاردرراه </a:t>
            </a:r>
            <a:r>
              <a:rPr lang="fa-IR" b="1" dirty="0">
                <a:cs typeface="B Nazanin" pitchFamily="2" charset="-78"/>
              </a:rPr>
              <a:t>رسیدن به ازدواج رسمی تبدیل گشته است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just" rtl="1">
              <a:buNone/>
            </a:pPr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7-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 خانواده های تک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والدی:</a:t>
            </a:r>
          </a:p>
          <a:p>
            <a:pPr algn="just" rtl="1">
              <a:buNone/>
            </a:pPr>
            <a:r>
              <a:rPr lang="fa-IR" dirty="0"/>
              <a:t> </a:t>
            </a:r>
            <a:r>
              <a:rPr lang="fa-IR" dirty="0" smtClean="0"/>
              <a:t>    </a:t>
            </a:r>
            <a:r>
              <a:rPr lang="fa-IR" b="1" dirty="0" smtClean="0">
                <a:cs typeface="B Nazanin" pitchFamily="2" charset="-78"/>
              </a:rPr>
              <a:t>خانواده تك ‌والدی که از دهه 1960در غرب </a:t>
            </a:r>
            <a:r>
              <a:rPr lang="fa-IR" b="1" dirty="0">
                <a:cs typeface="B Nazanin" pitchFamily="2" charset="-78"/>
              </a:rPr>
              <a:t>رواج یافته </a:t>
            </a:r>
            <a:r>
              <a:rPr lang="fa-IR" b="1" dirty="0" smtClean="0">
                <a:cs typeface="B Nazanin" pitchFamily="2" charset="-78"/>
              </a:rPr>
              <a:t>ودرسالهای اخیر درایران هم اشاعه یافته است.دراین </a:t>
            </a:r>
            <a:r>
              <a:rPr lang="fa-IR" b="1" dirty="0">
                <a:cs typeface="B Nazanin" pitchFamily="2" charset="-78"/>
              </a:rPr>
              <a:t>خانواده‌ها فرزندان تنها با یكی از والدین خود </a:t>
            </a:r>
            <a:r>
              <a:rPr lang="fa-IR" b="1" dirty="0" smtClean="0">
                <a:cs typeface="B Nazanin" pitchFamily="2" charset="-78"/>
              </a:rPr>
              <a:t>ودراكثر </a:t>
            </a:r>
            <a:r>
              <a:rPr lang="fa-IR" b="1" dirty="0">
                <a:cs typeface="B Nazanin" pitchFamily="2" charset="-78"/>
              </a:rPr>
              <a:t>موارد با مادر زندگی می‌كنند.</a:t>
            </a:r>
            <a:endParaRPr lang="en-CA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1503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بسمه تعالی  طــلاق؛ آسیبی اجتماعی که خانواده های مذهبی  را هم درگیـــــر کرده است!! </vt:lpstr>
      <vt:lpstr>جايگاه نهاد خانواده(زیرساختی ترین نهاداجتماعی) در چرخه آسیب از درون وبیرون این نهاد</vt:lpstr>
      <vt:lpstr>مقایسه آمارهای طلاق و ازدواج در دهه منتهی به1397</vt:lpstr>
      <vt:lpstr>آمارها در باره رشد طلاق چه میگویند؟</vt:lpstr>
      <vt:lpstr>آمارطلاق از زبان مدیر بخش روان پزشکی سازمان پزشکی قانونی</vt:lpstr>
      <vt:lpstr>جدال نفس گیرارزش ها و ضد ارزشها در عرصه خانواده های مذهبی و غیرمذهبی</vt:lpstr>
      <vt:lpstr>محیط ؛ خانواده؛ شخصیت. کدامیک اثرگذارترند؟ گونه های در حال ظهور خانواده در ایران:</vt:lpstr>
      <vt:lpstr>ادامه گونه های درحال ظهور خانواده درایران:</vt:lpstr>
      <vt:lpstr>ادامه گونه های درحال ظهور خانواده درایران:</vt:lpstr>
      <vt:lpstr>ادامه گونه های درحال ظهور خانواده درایران:</vt:lpstr>
      <vt:lpstr>تغییر سبک زندگی و سبک ازدواج باعث افزایش طلاق در جامعه شده است</vt:lpstr>
      <vt:lpstr>شبکه های اجتماعی جایگزین روابط فامیلی شده اند!</vt:lpstr>
      <vt:lpstr>یکی از زمینه های تعمیق آسیبها؛ فرزندان طلاق</vt:lpstr>
      <vt:lpstr>سطح بندی تقیدات مذهبی در خانواده ها(1)</vt:lpstr>
      <vt:lpstr>سطح بندی تقیدات مذهبی در خانواده ها(2)</vt:lpstr>
      <vt:lpstr>Slide 16</vt:lpstr>
      <vt:lpstr>اینهمه تفاوت رفتار از کجا نشات میگیرد؟</vt:lpstr>
      <vt:lpstr>رد پای فمینیسم با ظاهر و شمایل مذهبی!  زن محوری یا خانواده محوری</vt:lpstr>
      <vt:lpstr>چه باید کرد؟</vt:lpstr>
      <vt:lpstr>چه باید کرد؟(2)</vt:lpstr>
      <vt:lpstr>چه باید کرد؟(3)</vt:lpstr>
      <vt:lpstr>باتشکر از توجه تان و بامید عاقبت بخیری همگان 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  طــلاق؛ آسیبی اجتماعی که خانواده های مذهبی  را هم درگیـــــر کرده است!! </dc:title>
  <dc:creator>MRT</dc:creator>
  <cp:lastModifiedBy>MRT</cp:lastModifiedBy>
  <cp:revision>15</cp:revision>
  <dcterms:created xsi:type="dcterms:W3CDTF">2019-11-23T20:12:18Z</dcterms:created>
  <dcterms:modified xsi:type="dcterms:W3CDTF">2019-11-24T08:48:48Z</dcterms:modified>
</cp:coreProperties>
</file>